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329" r:id="rId2"/>
    <p:sldId id="399" r:id="rId3"/>
    <p:sldId id="400" r:id="rId4"/>
    <p:sldId id="401" r:id="rId5"/>
    <p:sldId id="402" r:id="rId6"/>
    <p:sldId id="378" r:id="rId7"/>
    <p:sldId id="403" r:id="rId8"/>
  </p:sldIdLst>
  <p:sldSz cx="12192000" cy="6858000"/>
  <p:notesSz cx="6858000" cy="9144000"/>
  <p:embeddedFontLst>
    <p:embeddedFont>
      <p:font typeface="Segoe UI" panose="020B0502040204020203" pitchFamily="34" charset="0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egoe UI Light" panose="020B0502040204020203" pitchFamily="34" charset="0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11/21/2016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52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52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/>
              <a:t>Chapter </a:t>
            </a:r>
            <a:r>
              <a:rPr lang="en-US" smtClean="0"/>
              <a:t>3 </a:t>
            </a:r>
            <a:r>
              <a:rPr lang="en-US" dirty="0"/>
              <a:t>: </a:t>
            </a:r>
            <a:r>
              <a:rPr lang="en-US" dirty="0" smtClean="0"/>
              <a:t>SHAPES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모양 인터페이스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구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원기둥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원반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다른 이차 곡면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삼각형과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메시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세분 표면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모양 인터페이스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ReferenceCounted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상속받아 객체 관리</a:t>
            </a:r>
            <a:endParaRPr lang="en-US" altLang="ko-KR" dirty="0" smtClean="0"/>
          </a:p>
          <a:p>
            <a:r>
              <a:rPr lang="en-US" altLang="ko-KR" dirty="0" smtClean="0"/>
              <a:t>Transform </a:t>
            </a:r>
            <a:r>
              <a:rPr lang="ko-KR" altLang="en-US" dirty="0" smtClean="0"/>
              <a:t>포인터 저장 </a:t>
            </a:r>
            <a:r>
              <a:rPr lang="en-US" altLang="ko-KR" dirty="0" smtClean="0"/>
              <a:t>(Transform Pool</a:t>
            </a:r>
            <a:r>
              <a:rPr lang="ko-KR" altLang="en-US" dirty="0" smtClean="0"/>
              <a:t>을 통해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lvl="1"/>
            <a:r>
              <a:rPr lang="ko-KR" altLang="en-US" b="1" u="sng" dirty="0" smtClean="0"/>
              <a:t>경계</a:t>
            </a:r>
            <a:r>
              <a:rPr lang="en-US" altLang="ko-KR" b="1" u="sng" dirty="0" smtClean="0"/>
              <a:t> </a:t>
            </a:r>
          </a:p>
          <a:p>
            <a:pPr lvl="1"/>
            <a:r>
              <a:rPr lang="en-US" altLang="ko-KR" dirty="0" err="1" smtClean="0"/>
              <a:t>ObjectBound</a:t>
            </a:r>
            <a:r>
              <a:rPr lang="en-US" altLang="ko-KR" dirty="0" smtClean="0"/>
              <a:t>, -&gt; </a:t>
            </a:r>
            <a:r>
              <a:rPr lang="en-US" altLang="ko-KR" dirty="0" err="1" smtClean="0"/>
              <a:t>WorldBound</a:t>
            </a:r>
            <a:r>
              <a:rPr lang="en-US" altLang="ko-KR" dirty="0" smtClean="0"/>
              <a:t> </a:t>
            </a:r>
            <a:r>
              <a:rPr lang="ko-KR" altLang="en-US" dirty="0" smtClean="0"/>
              <a:t>삼각형의 월드변환 후 </a:t>
            </a:r>
            <a:r>
              <a:rPr lang="en-US" altLang="ko-KR" dirty="0" smtClean="0"/>
              <a:t>Bound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b="1" u="sng" dirty="0" smtClean="0"/>
              <a:t>세분화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복잡한 모양은 단순한 모양으로 세분화 하여 </a:t>
            </a:r>
            <a:r>
              <a:rPr lang="en-US" altLang="ko-KR" dirty="0" smtClean="0"/>
              <a:t>Ray Intersect </a:t>
            </a:r>
            <a:r>
              <a:rPr lang="ko-KR" altLang="en-US" dirty="0" smtClean="0"/>
              <a:t>판단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Shape::</a:t>
            </a:r>
            <a:r>
              <a:rPr lang="en-US" altLang="ko-KR" dirty="0" err="1" smtClean="0"/>
              <a:t>CanIntersect</a:t>
            </a:r>
            <a:r>
              <a:rPr lang="en-US" altLang="ko-KR" dirty="0" smtClean="0"/>
              <a:t>(), Shape::Refine()</a:t>
            </a:r>
          </a:p>
          <a:p>
            <a:pPr lvl="1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모양 인터페이스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ko-KR" altLang="en-US" b="1" u="sng" dirty="0" smtClean="0"/>
              <a:t>교차점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Ray::mint, Ray::</a:t>
            </a:r>
            <a:r>
              <a:rPr lang="en-US" altLang="ko-KR" dirty="0" err="1" smtClean="0"/>
              <a:t>maxt</a:t>
            </a:r>
            <a:r>
              <a:rPr lang="en-US" altLang="ko-KR" dirty="0" smtClean="0"/>
              <a:t> </a:t>
            </a:r>
            <a:r>
              <a:rPr lang="ko-KR" altLang="en-US" dirty="0" smtClean="0"/>
              <a:t>범위 에서만 교차점 찾기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가까운 교차점까지 거리를 </a:t>
            </a:r>
            <a:r>
              <a:rPr lang="en-US" altLang="ko-KR" dirty="0" err="1" smtClean="0"/>
              <a:t>tHit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포인터에 저장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교차점 표면정보는 </a:t>
            </a:r>
            <a:r>
              <a:rPr lang="en-US" altLang="ko-KR" dirty="0" err="1" smtClean="0"/>
              <a:t>SurfaceInteraction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구조체에 저장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DifferentialGeometry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u="sng" dirty="0" smtClean="0"/>
          </a:p>
          <a:p>
            <a:pPr lvl="1"/>
            <a:r>
              <a:rPr lang="ko-KR" altLang="en-US" b="1" u="sng" dirty="0" smtClean="0"/>
              <a:t>잘못된 자가 교차의 회피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부동소수점 정밀도 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최신 코드에서는 빠짐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9743" y="2639660"/>
            <a:ext cx="6349557" cy="89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모양 인터페이스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ko-KR" altLang="en-US" b="1" u="sng" dirty="0" smtClean="0"/>
              <a:t>음영 기하 구조</a:t>
            </a:r>
            <a:r>
              <a:rPr lang="en-US" altLang="ko-KR" b="1" u="sng" dirty="0" smtClean="0"/>
              <a:t> </a:t>
            </a:r>
          </a:p>
          <a:p>
            <a:pPr lvl="1"/>
            <a:r>
              <a:rPr lang="ko-KR" altLang="en-US" dirty="0" smtClean="0"/>
              <a:t>삼각형 </a:t>
            </a:r>
            <a:r>
              <a:rPr lang="ko-KR" altLang="en-US" dirty="0" err="1" smtClean="0"/>
              <a:t>메시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표면위의</a:t>
            </a:r>
            <a:r>
              <a:rPr lang="ko-KR" altLang="en-US" dirty="0" smtClean="0"/>
              <a:t> 점은 </a:t>
            </a:r>
            <a:r>
              <a:rPr lang="ko-KR" altLang="en-US" dirty="0" err="1" smtClean="0"/>
              <a:t>보간된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법선과</a:t>
            </a:r>
            <a:r>
              <a:rPr lang="ko-KR" altLang="en-US" dirty="0" smtClean="0"/>
              <a:t> 접선으로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실제 기하구조 보다</a:t>
            </a:r>
            <a:r>
              <a:rPr lang="en-US" altLang="ko-KR" dirty="0" smtClean="0"/>
              <a:t> </a:t>
            </a:r>
          </a:p>
          <a:p>
            <a:pPr lvl="1"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부드러운 모습을 나타냄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SurfaceInteraction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구조체</a:t>
            </a:r>
            <a:endParaRPr lang="en-US" altLang="ko-KR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5205" y="3057906"/>
            <a:ext cx="551883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37376" y="3039133"/>
            <a:ext cx="4627832" cy="303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모양 인터페이스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ko-KR" altLang="en-US" b="1" u="sng" dirty="0" smtClean="0"/>
              <a:t>표면 면적</a:t>
            </a:r>
            <a:r>
              <a:rPr lang="en-US" altLang="ko-KR" b="1" u="sng" dirty="0" smtClean="0"/>
              <a:t> </a:t>
            </a:r>
          </a:p>
          <a:p>
            <a:pPr lvl="1"/>
            <a:r>
              <a:rPr lang="ko-KR" altLang="en-US" dirty="0" smtClean="0"/>
              <a:t>지역 광원으로 사용시 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방향성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물체 표현에 뒷면은 그리지 않음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닫힌 모양으로 가정하기 때문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Ray Tracing </a:t>
            </a:r>
            <a:r>
              <a:rPr lang="ko-KR" altLang="en-US" dirty="0" smtClean="0"/>
              <a:t>에서는 물체 뒷면에 의해 트레이싱이 차단되는 경우 발생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009" y="1458468"/>
            <a:ext cx="4732591" cy="152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/>
              <a:t>구</a:t>
            </a:r>
            <a:r>
              <a:rPr altLang="ko-KR" smtClean="0"/>
              <a:t>(</a:t>
            </a:r>
            <a:r>
              <a:rPr smtClean="0"/>
              <a:t>Spheres)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구면좌표계</a:t>
            </a:r>
            <a:endParaRPr lang="en-US" altLang="ko-KR" dirty="0" smtClean="0"/>
          </a:p>
          <a:p>
            <a:r>
              <a:rPr lang="en-US" altLang="ko-KR" dirty="0" smtClean="0"/>
              <a:t>r: </a:t>
            </a:r>
            <a:r>
              <a:rPr lang="ko-KR" altLang="en-US" dirty="0" smtClean="0"/>
              <a:t>원점으로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거리 </a:t>
            </a:r>
            <a:r>
              <a:rPr lang="en-US" altLang="ko-KR" dirty="0" smtClean="0"/>
              <a:t>[0~</a:t>
            </a:r>
            <a:r>
              <a:rPr lang="ko-KR" altLang="en-US" dirty="0" smtClean="0"/>
              <a:t>∞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θ: z </a:t>
            </a:r>
            <a:r>
              <a:rPr lang="ko-KR" altLang="en-US" dirty="0" smtClean="0"/>
              <a:t>축과의 각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) [ 0 ~ π]</a:t>
            </a:r>
          </a:p>
          <a:p>
            <a:r>
              <a:rPr lang="en-US" altLang="ko-KR" dirty="0" smtClean="0"/>
              <a:t>φ: x </a:t>
            </a:r>
            <a:r>
              <a:rPr lang="ko-KR" altLang="en-US" dirty="0" smtClean="0"/>
              <a:t>축과의 각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) [ 0 ~ 2π]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원점에 위치한 </a:t>
            </a:r>
            <a:r>
              <a:rPr lang="ko-KR" altLang="en-US" dirty="0" err="1" smtClean="0"/>
              <a:t>단위원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x = </a:t>
            </a:r>
            <a:r>
              <a:rPr lang="en-US" altLang="ko-KR" dirty="0"/>
              <a:t>r cos </a:t>
            </a:r>
            <a:r>
              <a:rPr lang="en-US" altLang="ko-KR" dirty="0" smtClean="0"/>
              <a:t>θ sin </a:t>
            </a:r>
            <a:r>
              <a:rPr lang="en-US" altLang="ko-KR" dirty="0"/>
              <a:t>φ</a:t>
            </a:r>
            <a:endParaRPr lang="en-US" altLang="ko-KR" dirty="0" smtClean="0"/>
          </a:p>
          <a:p>
            <a:r>
              <a:rPr lang="en-US" altLang="ko-KR" dirty="0"/>
              <a:t>y = r sin </a:t>
            </a:r>
            <a:r>
              <a:rPr lang="en-US" altLang="ko-KR" dirty="0" smtClean="0"/>
              <a:t>θ sin </a:t>
            </a:r>
            <a:r>
              <a:rPr lang="en-US" altLang="ko-KR" dirty="0"/>
              <a:t>φ</a:t>
            </a:r>
            <a:endParaRPr lang="en-US" altLang="ko-KR" dirty="0" smtClean="0"/>
          </a:p>
          <a:p>
            <a:r>
              <a:rPr lang="en-US" altLang="ko-KR" dirty="0"/>
              <a:t>z = r cos θ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8041" y="1783080"/>
            <a:ext cx="3534727" cy="36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2208" y="4297680"/>
            <a:ext cx="2484435" cy="323088"/>
          </a:xfrm>
          <a:prstGeom prst="rect">
            <a:avLst/>
          </a:prstGeom>
          <a:noFill/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7334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1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/>
              <a:t>구</a:t>
            </a:r>
            <a:r>
              <a:rPr altLang="ko-KR" smtClean="0"/>
              <a:t>(</a:t>
            </a:r>
            <a:r>
              <a:rPr smtClean="0"/>
              <a:t>Spheres)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u="sng" dirty="0" smtClean="0"/>
              <a:t>경계</a:t>
            </a:r>
            <a:endParaRPr lang="en-US" altLang="ko-KR" b="1" u="sng" dirty="0" smtClean="0"/>
          </a:p>
          <a:p>
            <a:r>
              <a:rPr lang="en-US" altLang="ko-KR" dirty="0" smtClean="0"/>
              <a:t>r</a:t>
            </a:r>
            <a:r>
              <a:rPr lang="ko-KR" altLang="en-US" dirty="0" smtClean="0"/>
              <a:t>값과 </a:t>
            </a:r>
            <a:r>
              <a:rPr lang="en-US" altLang="ko-KR" dirty="0" smtClean="0"/>
              <a:t>θ </a:t>
            </a:r>
            <a:r>
              <a:rPr lang="ko-KR" altLang="en-US" dirty="0" smtClean="0"/>
              <a:t>값으로 표현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u="sng" dirty="0" smtClean="0"/>
              <a:t>교차</a:t>
            </a:r>
            <a:endParaRPr lang="en-US" altLang="ko-KR" b="1" u="sng" dirty="0" smtClean="0"/>
          </a:p>
          <a:p>
            <a:r>
              <a:rPr lang="en-US" altLang="ko-KR" dirty="0" smtClean="0"/>
              <a:t>Ray</a:t>
            </a:r>
            <a:r>
              <a:rPr lang="ko-KR" altLang="en-US" dirty="0" smtClean="0"/>
              <a:t>를 월드공간에서 구 로컬공간으로 옮겨 교차 체크</a:t>
            </a:r>
            <a:endParaRPr lang="en-US" altLang="ko-KR" dirty="0" smtClean="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7334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03" y="2347258"/>
            <a:ext cx="3452637" cy="97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52" y="4242731"/>
            <a:ext cx="3538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5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18173</TotalTime>
  <Words>259</Words>
  <Application>Microsoft Office PowerPoint</Application>
  <PresentationFormat>와이드스크린</PresentationFormat>
  <Paragraphs>76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Arial</vt:lpstr>
      <vt:lpstr>Segoe UI</vt:lpstr>
      <vt:lpstr>맑은 고딕</vt:lpstr>
      <vt:lpstr>굴림</vt:lpstr>
      <vt:lpstr>Calibri</vt:lpstr>
      <vt:lpstr>Wingdings</vt:lpstr>
      <vt:lpstr>Segoe UI Light</vt:lpstr>
      <vt:lpstr>Metro_TT_Blue_16x9_02-12</vt:lpstr>
      <vt:lpstr>Physically Based Rendering From Theory to Implementation</vt:lpstr>
      <vt:lpstr>기본 모양 인터페이스</vt:lpstr>
      <vt:lpstr>기본 모양 인터페이스</vt:lpstr>
      <vt:lpstr>기본 모양 인터페이스</vt:lpstr>
      <vt:lpstr>기본 모양 인터페이스</vt:lpstr>
      <vt:lpstr>구(Spheres)</vt:lpstr>
      <vt:lpstr>구(Spheres)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옥찬호 [utilforever]</cp:lastModifiedBy>
  <cp:revision>423</cp:revision>
  <dcterms:created xsi:type="dcterms:W3CDTF">2014-11-18T06:53:54Z</dcterms:created>
  <dcterms:modified xsi:type="dcterms:W3CDTF">2016-11-21T08:17:24Z</dcterms:modified>
</cp:coreProperties>
</file>